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media/image2.svg" ContentType="image/svg+xml"/>
  <Override PartName="/ppt/media/image5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70" r:id="rId3"/>
    <p:sldMasterId id="2147483692" r:id="rId4"/>
  </p:sldMasterIdLst>
  <p:notesMasterIdLst>
    <p:notesMasterId r:id="rId16"/>
  </p:notesMasterIdLst>
  <p:handoutMasterIdLst>
    <p:handoutMasterId r:id="rId17"/>
  </p:handoutMasterIdLst>
  <p:sldIdLst>
    <p:sldId id="277" r:id="rId5"/>
    <p:sldId id="257" r:id="rId6"/>
    <p:sldId id="421" r:id="rId7"/>
    <p:sldId id="451" r:id="rId8"/>
    <p:sldId id="292" r:id="rId9"/>
    <p:sldId id="430" r:id="rId10"/>
    <p:sldId id="470" r:id="rId11"/>
    <p:sldId id="471" r:id="rId12"/>
    <p:sldId id="472" r:id="rId13"/>
    <p:sldId id="420" r:id="rId14"/>
    <p:sldId id="293" r:id="rId15"/>
  </p:sldIdLst>
  <p:sldSz cx="12192000" cy="6858000"/>
  <p:notesSz cx="6858000" cy="9144000"/>
  <p:embeddedFontLst>
    <p:embeddedFont>
      <p:font typeface="Poppins SemiBold" panose="00000700000000000000" charset="0"/>
      <p:bold r:id="rId21"/>
    </p:embeddedFont>
    <p:embeddedFont>
      <p:font typeface="Poppins Light" panose="00000400000000000000" charset="0"/>
      <p:regular r:id="rId22"/>
      <p:italic r:id="rId23"/>
    </p:embeddedFont>
    <p:embeddedFont>
      <p:font typeface="Malgun Gothic" panose="020B0503020000020004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0146"/>
    <a:srgbClr val="3629D4"/>
    <a:srgbClr val="FD6668"/>
    <a:srgbClr val="FFDBDB"/>
    <a:srgbClr val="FFF7F5"/>
    <a:srgbClr val="243E63"/>
    <a:srgbClr val="FE6347"/>
    <a:srgbClr val="F5F7FB"/>
    <a:srgbClr val="6DF2A5"/>
    <a:srgbClr val="4CCC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16" autoAdjust="0"/>
    <p:restoredTop sz="94660"/>
  </p:normalViewPr>
  <p:slideViewPr>
    <p:cSldViewPr snapToGrid="0">
      <p:cViewPr>
        <p:scale>
          <a:sx n="66" d="100"/>
          <a:sy n="66" d="100"/>
        </p:scale>
        <p:origin x="976" y="5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3EF34-7656-4396-AEBE-2B554E5E9341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49F08-9100-4AF5-BC0A-FC6A093BE3CC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FC7D2-309F-4B1D-AF63-DB3D4B544859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래픽 1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8984343" cy="496839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477" y="970227"/>
            <a:ext cx="5858344" cy="49175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8257676" y="5223828"/>
            <a:ext cx="3934324" cy="1634171"/>
          </a:xfrm>
          <a:prstGeom prst="rect">
            <a:avLst/>
          </a:prstGeom>
        </p:spPr>
      </p:pic>
      <p:sp>
        <p:nvSpPr>
          <p:cNvPr id="10" name="그림 개체 틀 4"/>
          <p:cNvSpPr>
            <a:spLocks noGrp="1"/>
          </p:cNvSpPr>
          <p:nvPr>
            <p:ph type="pic" sz="quarter" idx="15"/>
          </p:nvPr>
        </p:nvSpPr>
        <p:spPr>
          <a:xfrm>
            <a:off x="1272495" y="1082485"/>
            <a:ext cx="3045506" cy="4693030"/>
          </a:xfrm>
          <a:prstGeom prst="roundRect">
            <a:avLst>
              <a:gd name="adj" fmla="val 844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7" name="그래픽 6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778500" y="4194072"/>
            <a:ext cx="6413500" cy="2663928"/>
          </a:xfrm>
          <a:prstGeom prst="rect">
            <a:avLst/>
          </a:prstGeom>
        </p:spPr>
      </p:pic>
      <p:sp>
        <p:nvSpPr>
          <p:cNvPr id="9" name="그림 개체 틀 2"/>
          <p:cNvSpPr>
            <a:spLocks noGrp="1"/>
          </p:cNvSpPr>
          <p:nvPr>
            <p:ph type="pic" sz="quarter" idx="15"/>
          </p:nvPr>
        </p:nvSpPr>
        <p:spPr>
          <a:xfrm>
            <a:off x="7262585" y="1559218"/>
            <a:ext cx="3737430" cy="373956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2"/>
          <p:cNvSpPr>
            <a:spLocks noGrp="1"/>
          </p:cNvSpPr>
          <p:nvPr>
            <p:ph type="pic" sz="quarter" idx="15"/>
          </p:nvPr>
        </p:nvSpPr>
        <p:spPr>
          <a:xfrm>
            <a:off x="1670315" y="9166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2"/>
          <p:cNvSpPr>
            <a:spLocks noGrp="1"/>
          </p:cNvSpPr>
          <p:nvPr>
            <p:ph type="pic" sz="quarter" idx="16"/>
          </p:nvPr>
        </p:nvSpPr>
        <p:spPr>
          <a:xfrm>
            <a:off x="6819901" y="9166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17"/>
          </p:nvPr>
        </p:nvSpPr>
        <p:spPr>
          <a:xfrm>
            <a:off x="1670315" y="36653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2"/>
          <p:cNvSpPr>
            <a:spLocks noGrp="1"/>
          </p:cNvSpPr>
          <p:nvPr>
            <p:ph type="pic" sz="quarter" idx="18"/>
          </p:nvPr>
        </p:nvSpPr>
        <p:spPr>
          <a:xfrm>
            <a:off x="6819901" y="36653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38899" y="4468375"/>
            <a:ext cx="5753100" cy="2389623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7716277" y="863142"/>
            <a:ext cx="2422446" cy="5256000"/>
          </a:xfrm>
          <a:prstGeom prst="roundRect">
            <a:avLst>
              <a:gd name="adj" fmla="val 1413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38899" y="4468375"/>
            <a:ext cx="5753100" cy="2389623"/>
          </a:xfrm>
          <a:prstGeom prst="rect">
            <a:avLst/>
          </a:prstGeom>
        </p:spPr>
      </p:pic>
      <p:sp>
        <p:nvSpPr>
          <p:cNvPr id="7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6763497" y="754053"/>
            <a:ext cx="3997870" cy="5332422"/>
          </a:xfrm>
          <a:prstGeom prst="roundRect">
            <a:avLst>
              <a:gd name="adj" fmla="val 137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38899" y="4468375"/>
            <a:ext cx="5753100" cy="2389623"/>
          </a:xfrm>
          <a:prstGeom prst="rect">
            <a:avLst/>
          </a:prstGeom>
        </p:spPr>
      </p:pic>
      <p:sp>
        <p:nvSpPr>
          <p:cNvPr id="7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5240532" y="1325444"/>
            <a:ext cx="5209432" cy="32227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3836258" y="5223828"/>
            <a:ext cx="3934324" cy="1634171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3"/>
          </p:nvPr>
        </p:nvSpPr>
        <p:spPr>
          <a:xfrm>
            <a:off x="7741554" y="0"/>
            <a:ext cx="4450446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V="1">
            <a:off x="9309100" y="0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3"/>
          </p:nvPr>
        </p:nvSpPr>
        <p:spPr>
          <a:xfrm>
            <a:off x="9336263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/>
          <p:cNvSpPr>
            <a:spLocks noGrp="1"/>
          </p:cNvSpPr>
          <p:nvPr>
            <p:ph type="pic" sz="quarter" idx="14"/>
          </p:nvPr>
        </p:nvSpPr>
        <p:spPr>
          <a:xfrm>
            <a:off x="6574812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/>
          <p:cNvSpPr>
            <a:spLocks noGrp="1"/>
          </p:cNvSpPr>
          <p:nvPr>
            <p:ph type="pic" sz="quarter" idx="15"/>
          </p:nvPr>
        </p:nvSpPr>
        <p:spPr>
          <a:xfrm>
            <a:off x="3813360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4"/>
          <p:cNvSpPr>
            <a:spLocks noGrp="1"/>
          </p:cNvSpPr>
          <p:nvPr>
            <p:ph type="pic" sz="quarter" idx="16"/>
          </p:nvPr>
        </p:nvSpPr>
        <p:spPr>
          <a:xfrm>
            <a:off x="1051908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래픽 1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8984343" cy="496839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477" y="970227"/>
            <a:ext cx="5858344" cy="49175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778500" y="4194072"/>
            <a:ext cx="6413500" cy="26639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7" name="그래픽 6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778500" y="4194072"/>
            <a:ext cx="6413500" cy="26639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V="1">
            <a:off x="8208423" y="0"/>
            <a:ext cx="3983577" cy="165462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3"/>
          </p:nvPr>
        </p:nvSpPr>
        <p:spPr>
          <a:xfrm>
            <a:off x="7521433" y="732971"/>
            <a:ext cx="3499134" cy="5392058"/>
          </a:xfrm>
          <a:prstGeom prst="roundRect">
            <a:avLst>
              <a:gd name="adj" fmla="val 572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5"/>
          </p:nvPr>
        </p:nvSpPr>
        <p:spPr>
          <a:xfrm>
            <a:off x="6890793" y="1873100"/>
            <a:ext cx="4640005" cy="3111801"/>
          </a:xfrm>
          <a:prstGeom prst="roundRect">
            <a:avLst>
              <a:gd name="adj" fmla="val 859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8257676" y="5223828"/>
            <a:ext cx="3934324" cy="1634171"/>
          </a:xfrm>
          <a:prstGeom prst="rect">
            <a:avLst/>
          </a:prstGeom>
        </p:spPr>
      </p:pic>
      <p:sp>
        <p:nvSpPr>
          <p:cNvPr id="10" name="그림 개체 틀 4"/>
          <p:cNvSpPr>
            <a:spLocks noGrp="1"/>
          </p:cNvSpPr>
          <p:nvPr>
            <p:ph type="pic" sz="quarter" idx="15"/>
          </p:nvPr>
        </p:nvSpPr>
        <p:spPr>
          <a:xfrm>
            <a:off x="1272495" y="1082485"/>
            <a:ext cx="3045506" cy="4693030"/>
          </a:xfrm>
          <a:prstGeom prst="roundRect">
            <a:avLst>
              <a:gd name="adj" fmla="val 844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7" name="그래픽 6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778500" y="4194072"/>
            <a:ext cx="6413500" cy="2663928"/>
          </a:xfrm>
          <a:prstGeom prst="rect">
            <a:avLst/>
          </a:prstGeom>
        </p:spPr>
      </p:pic>
      <p:sp>
        <p:nvSpPr>
          <p:cNvPr id="9" name="그림 개체 틀 2"/>
          <p:cNvSpPr>
            <a:spLocks noGrp="1"/>
          </p:cNvSpPr>
          <p:nvPr>
            <p:ph type="pic" sz="quarter" idx="15"/>
          </p:nvPr>
        </p:nvSpPr>
        <p:spPr>
          <a:xfrm>
            <a:off x="7262585" y="1559218"/>
            <a:ext cx="3737430" cy="373956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2"/>
          <p:cNvSpPr>
            <a:spLocks noGrp="1"/>
          </p:cNvSpPr>
          <p:nvPr>
            <p:ph type="pic" sz="quarter" idx="15"/>
          </p:nvPr>
        </p:nvSpPr>
        <p:spPr>
          <a:xfrm>
            <a:off x="1670315" y="9166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2"/>
          <p:cNvSpPr>
            <a:spLocks noGrp="1"/>
          </p:cNvSpPr>
          <p:nvPr>
            <p:ph type="pic" sz="quarter" idx="16"/>
          </p:nvPr>
        </p:nvSpPr>
        <p:spPr>
          <a:xfrm>
            <a:off x="6819901" y="9166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17"/>
          </p:nvPr>
        </p:nvSpPr>
        <p:spPr>
          <a:xfrm>
            <a:off x="1670315" y="36653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2"/>
          <p:cNvSpPr>
            <a:spLocks noGrp="1"/>
          </p:cNvSpPr>
          <p:nvPr>
            <p:ph type="pic" sz="quarter" idx="18"/>
          </p:nvPr>
        </p:nvSpPr>
        <p:spPr>
          <a:xfrm>
            <a:off x="6819901" y="36653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38899" y="4468375"/>
            <a:ext cx="5753100" cy="2389623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7716277" y="863142"/>
            <a:ext cx="2422446" cy="5256000"/>
          </a:xfrm>
          <a:prstGeom prst="roundRect">
            <a:avLst>
              <a:gd name="adj" fmla="val 1413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38899" y="4468375"/>
            <a:ext cx="5753100" cy="2389623"/>
          </a:xfrm>
          <a:prstGeom prst="rect">
            <a:avLst/>
          </a:prstGeom>
        </p:spPr>
      </p:pic>
      <p:sp>
        <p:nvSpPr>
          <p:cNvPr id="7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6763497" y="754053"/>
            <a:ext cx="3997870" cy="5332422"/>
          </a:xfrm>
          <a:prstGeom prst="roundRect">
            <a:avLst>
              <a:gd name="adj" fmla="val 137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38899" y="4468375"/>
            <a:ext cx="5753100" cy="2389623"/>
          </a:xfrm>
          <a:prstGeom prst="rect">
            <a:avLst/>
          </a:prstGeom>
        </p:spPr>
      </p:pic>
      <p:sp>
        <p:nvSpPr>
          <p:cNvPr id="7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5240532" y="1325444"/>
            <a:ext cx="5209432" cy="32227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3836258" y="5223828"/>
            <a:ext cx="3934324" cy="1634171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3"/>
          </p:nvPr>
        </p:nvSpPr>
        <p:spPr>
          <a:xfrm>
            <a:off x="7741554" y="0"/>
            <a:ext cx="4450446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V="1">
            <a:off x="9309100" y="0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3"/>
          </p:nvPr>
        </p:nvSpPr>
        <p:spPr>
          <a:xfrm>
            <a:off x="9336263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/>
          <p:cNvSpPr>
            <a:spLocks noGrp="1"/>
          </p:cNvSpPr>
          <p:nvPr>
            <p:ph type="pic" sz="quarter" idx="14"/>
          </p:nvPr>
        </p:nvSpPr>
        <p:spPr>
          <a:xfrm>
            <a:off x="6574812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/>
          <p:cNvSpPr>
            <a:spLocks noGrp="1"/>
          </p:cNvSpPr>
          <p:nvPr>
            <p:ph type="pic" sz="quarter" idx="15"/>
          </p:nvPr>
        </p:nvSpPr>
        <p:spPr>
          <a:xfrm>
            <a:off x="3813360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4"/>
          <p:cNvSpPr>
            <a:spLocks noGrp="1"/>
          </p:cNvSpPr>
          <p:nvPr>
            <p:ph type="pic" sz="quarter" idx="16"/>
          </p:nvPr>
        </p:nvSpPr>
        <p:spPr>
          <a:xfrm>
            <a:off x="1051908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778500" y="4194072"/>
            <a:ext cx="6413500" cy="26639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래픽 1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8984343" cy="496839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477" y="970227"/>
            <a:ext cx="5858344" cy="491754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778500" y="4194072"/>
            <a:ext cx="6413500" cy="26639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7" name="그래픽 6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778500" y="4194072"/>
            <a:ext cx="6413500" cy="26639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V="1">
            <a:off x="8208423" y="0"/>
            <a:ext cx="3983577" cy="165462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7" name="그래픽 6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778500" y="4194072"/>
            <a:ext cx="6413500" cy="26639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3"/>
          </p:nvPr>
        </p:nvSpPr>
        <p:spPr>
          <a:xfrm>
            <a:off x="7521433" y="732971"/>
            <a:ext cx="3499134" cy="5392058"/>
          </a:xfrm>
          <a:prstGeom prst="roundRect">
            <a:avLst>
              <a:gd name="adj" fmla="val 572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5"/>
          </p:nvPr>
        </p:nvSpPr>
        <p:spPr>
          <a:xfrm>
            <a:off x="6890793" y="1873100"/>
            <a:ext cx="4640005" cy="3111801"/>
          </a:xfrm>
          <a:prstGeom prst="roundRect">
            <a:avLst>
              <a:gd name="adj" fmla="val 859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8257676" y="5223828"/>
            <a:ext cx="3934324" cy="1634171"/>
          </a:xfrm>
          <a:prstGeom prst="rect">
            <a:avLst/>
          </a:prstGeom>
        </p:spPr>
      </p:pic>
      <p:sp>
        <p:nvSpPr>
          <p:cNvPr id="10" name="그림 개체 틀 4"/>
          <p:cNvSpPr>
            <a:spLocks noGrp="1"/>
          </p:cNvSpPr>
          <p:nvPr>
            <p:ph type="pic" sz="quarter" idx="15"/>
          </p:nvPr>
        </p:nvSpPr>
        <p:spPr>
          <a:xfrm>
            <a:off x="1272495" y="1082485"/>
            <a:ext cx="3045506" cy="4693030"/>
          </a:xfrm>
          <a:prstGeom prst="roundRect">
            <a:avLst>
              <a:gd name="adj" fmla="val 844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7" name="그래픽 6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5778500" y="4194072"/>
            <a:ext cx="6413500" cy="2663928"/>
          </a:xfrm>
          <a:prstGeom prst="rect">
            <a:avLst/>
          </a:prstGeom>
        </p:spPr>
      </p:pic>
      <p:sp>
        <p:nvSpPr>
          <p:cNvPr id="9" name="그림 개체 틀 2"/>
          <p:cNvSpPr>
            <a:spLocks noGrp="1"/>
          </p:cNvSpPr>
          <p:nvPr>
            <p:ph type="pic" sz="quarter" idx="15"/>
          </p:nvPr>
        </p:nvSpPr>
        <p:spPr>
          <a:xfrm>
            <a:off x="7262585" y="1559218"/>
            <a:ext cx="3737430" cy="3739564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2"/>
          <p:cNvSpPr>
            <a:spLocks noGrp="1"/>
          </p:cNvSpPr>
          <p:nvPr>
            <p:ph type="pic" sz="quarter" idx="15"/>
          </p:nvPr>
        </p:nvSpPr>
        <p:spPr>
          <a:xfrm>
            <a:off x="1670315" y="9166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2"/>
          <p:cNvSpPr>
            <a:spLocks noGrp="1"/>
          </p:cNvSpPr>
          <p:nvPr>
            <p:ph type="pic" sz="quarter" idx="16"/>
          </p:nvPr>
        </p:nvSpPr>
        <p:spPr>
          <a:xfrm>
            <a:off x="6819901" y="9166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17"/>
          </p:nvPr>
        </p:nvSpPr>
        <p:spPr>
          <a:xfrm>
            <a:off x="1670315" y="36653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2"/>
          <p:cNvSpPr>
            <a:spLocks noGrp="1"/>
          </p:cNvSpPr>
          <p:nvPr>
            <p:ph type="pic" sz="quarter" idx="18"/>
          </p:nvPr>
        </p:nvSpPr>
        <p:spPr>
          <a:xfrm>
            <a:off x="6819901" y="36653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38899" y="4468375"/>
            <a:ext cx="5753100" cy="2389623"/>
          </a:xfrm>
          <a:prstGeom prst="rect">
            <a:avLst/>
          </a:prstGeom>
        </p:spPr>
      </p:pic>
      <p:sp>
        <p:nvSpPr>
          <p:cNvPr id="10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7716277" y="863142"/>
            <a:ext cx="2422446" cy="5256000"/>
          </a:xfrm>
          <a:prstGeom prst="roundRect">
            <a:avLst>
              <a:gd name="adj" fmla="val 1413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38899" y="4468375"/>
            <a:ext cx="5753100" cy="2389623"/>
          </a:xfrm>
          <a:prstGeom prst="rect">
            <a:avLst/>
          </a:prstGeom>
        </p:spPr>
      </p:pic>
      <p:sp>
        <p:nvSpPr>
          <p:cNvPr id="7" name="그림 개체 틀 5"/>
          <p:cNvSpPr>
            <a:spLocks noGrp="1"/>
          </p:cNvSpPr>
          <p:nvPr>
            <p:ph type="pic" sz="quarter" idx="10"/>
          </p:nvPr>
        </p:nvSpPr>
        <p:spPr>
          <a:xfrm>
            <a:off x="6763497" y="754053"/>
            <a:ext cx="3997870" cy="5332422"/>
          </a:xfrm>
          <a:prstGeom prst="roundRect">
            <a:avLst>
              <a:gd name="adj" fmla="val 137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6438899" y="4468375"/>
            <a:ext cx="5753100" cy="2389623"/>
          </a:xfrm>
          <a:prstGeom prst="rect">
            <a:avLst/>
          </a:prstGeom>
        </p:spPr>
      </p:pic>
      <p:sp>
        <p:nvSpPr>
          <p:cNvPr id="7" name="그림 개체 틀 8"/>
          <p:cNvSpPr>
            <a:spLocks noGrp="1"/>
          </p:cNvSpPr>
          <p:nvPr>
            <p:ph type="pic" sz="quarter" idx="10"/>
          </p:nvPr>
        </p:nvSpPr>
        <p:spPr>
          <a:xfrm>
            <a:off x="5240532" y="1325444"/>
            <a:ext cx="5209432" cy="32227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3836258" y="5223828"/>
            <a:ext cx="3934324" cy="1634171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3"/>
          </p:nvPr>
        </p:nvSpPr>
        <p:spPr>
          <a:xfrm>
            <a:off x="7741554" y="0"/>
            <a:ext cx="4450446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V="1">
            <a:off x="9309100" y="0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3"/>
          </p:nvPr>
        </p:nvSpPr>
        <p:spPr>
          <a:xfrm>
            <a:off x="9336263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0" name="그림 개체 틀 4"/>
          <p:cNvSpPr>
            <a:spLocks noGrp="1"/>
          </p:cNvSpPr>
          <p:nvPr>
            <p:ph type="pic" sz="quarter" idx="14"/>
          </p:nvPr>
        </p:nvSpPr>
        <p:spPr>
          <a:xfrm>
            <a:off x="6574812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/>
          <p:cNvSpPr>
            <a:spLocks noGrp="1"/>
          </p:cNvSpPr>
          <p:nvPr>
            <p:ph type="pic" sz="quarter" idx="15"/>
          </p:nvPr>
        </p:nvSpPr>
        <p:spPr>
          <a:xfrm>
            <a:off x="3813360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4"/>
          <p:cNvSpPr>
            <a:spLocks noGrp="1"/>
          </p:cNvSpPr>
          <p:nvPr>
            <p:ph type="pic" sz="quarter" idx="16"/>
          </p:nvPr>
        </p:nvSpPr>
        <p:spPr>
          <a:xfrm>
            <a:off x="1051908" y="2012950"/>
            <a:ext cx="1803828" cy="1803828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V="1">
            <a:off x="0" y="5660551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 flipV="1">
            <a:off x="8208423" y="0"/>
            <a:ext cx="3983577" cy="165462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3"/>
          </p:nvPr>
        </p:nvSpPr>
        <p:spPr>
          <a:xfrm>
            <a:off x="7521433" y="732971"/>
            <a:ext cx="3499134" cy="5392058"/>
          </a:xfrm>
          <a:prstGeom prst="roundRect">
            <a:avLst>
              <a:gd name="adj" fmla="val 572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bg>
      <p:bgPr>
        <a:solidFill>
          <a:srgbClr val="FFDB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래픽 7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2882900" cy="1197449"/>
          </a:xfrm>
          <a:prstGeom prst="rect">
            <a:avLst/>
          </a:prstGeom>
        </p:spPr>
      </p:pic>
      <p:pic>
        <p:nvPicPr>
          <p:cNvPr id="9" name="그래픽 8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309100" y="5660551"/>
            <a:ext cx="2882900" cy="1197449"/>
          </a:xfrm>
          <a:prstGeom prst="rect">
            <a:avLst/>
          </a:prstGeom>
        </p:spPr>
      </p:pic>
      <p:sp>
        <p:nvSpPr>
          <p:cNvPr id="7" name="그림 개체 틀 4"/>
          <p:cNvSpPr>
            <a:spLocks noGrp="1"/>
          </p:cNvSpPr>
          <p:nvPr>
            <p:ph type="pic" sz="quarter" idx="15"/>
          </p:nvPr>
        </p:nvSpPr>
        <p:spPr>
          <a:xfrm>
            <a:off x="6890793" y="1873100"/>
            <a:ext cx="4640005" cy="3111801"/>
          </a:xfrm>
          <a:prstGeom prst="roundRect">
            <a:avLst>
              <a:gd name="adj" fmla="val 8594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0.xml"/><Relationship Id="rId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4.xml"/><Relationship Id="rId22" Type="http://schemas.openxmlformats.org/officeDocument/2006/relationships/theme" Target="../theme/theme2.xml"/><Relationship Id="rId21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0.xml"/><Relationship Id="rId7" Type="http://schemas.openxmlformats.org/officeDocument/2006/relationships/slideLayout" Target="../slideLayouts/slideLayout49.xml"/><Relationship Id="rId6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5.xml"/><Relationship Id="rId22" Type="http://schemas.openxmlformats.org/officeDocument/2006/relationships/theme" Target="../theme/theme3.xml"/><Relationship Id="rId21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4.xml"/><Relationship Id="rId19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876301" y="2258986"/>
            <a:ext cx="4825999" cy="1783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500" dirty="0">
                <a:solidFill>
                  <a:srgbClr val="040146"/>
                </a:solidFill>
                <a:latin typeface="+mj-lt"/>
                <a:cs typeface="Arial" panose="020B0604020202020204" pitchFamily="34" charset="0"/>
              </a:rPr>
              <a:t>Qwiksult</a:t>
            </a:r>
            <a:endParaRPr lang="en-US" altLang="ko-KR" sz="5500" dirty="0">
              <a:solidFill>
                <a:srgbClr val="040146"/>
              </a:solidFill>
              <a:latin typeface="+mj-lt"/>
              <a:cs typeface="Arial" panose="020B0604020202020204" pitchFamily="34" charset="0"/>
            </a:endParaRPr>
          </a:p>
          <a:p>
            <a:r>
              <a:rPr lang="en-US" altLang="ko-KR" sz="5500" dirty="0">
                <a:solidFill>
                  <a:srgbClr val="040146"/>
                </a:solidFill>
                <a:cs typeface="Arial" panose="020B0604020202020204" pitchFamily="34" charset="0"/>
              </a:rPr>
              <a:t>Healthcare</a:t>
            </a:r>
            <a:endParaRPr lang="ko-KR" altLang="en-US" sz="5500" dirty="0">
              <a:solidFill>
                <a:srgbClr val="040146"/>
              </a:solidFill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21660" y="4043036"/>
            <a:ext cx="4786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solidFill>
                  <a:srgbClr val="0B0202"/>
                </a:solidFill>
                <a:cs typeface="Arial" panose="020B0604020202020204" pitchFamily="34" charset="0"/>
              </a:defRPr>
            </a:lvl1pPr>
          </a:lstStyle>
          <a:p>
            <a:r>
              <a:rPr lang="en-US" altLang="ko-KR" dirty="0">
                <a:solidFill>
                  <a:srgbClr val="040146"/>
                </a:solidFill>
              </a:rPr>
              <a:t>Accessible Consultation Platform</a:t>
            </a:r>
            <a:endParaRPr lang="ko-KR" altLang="en-US" dirty="0">
              <a:solidFill>
                <a:srgbClr val="04014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19417" y="1603757"/>
            <a:ext cx="530538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u="sng" dirty="0">
                <a:solidFill>
                  <a:srgbClr val="040146"/>
                </a:solidFill>
                <a:cs typeface="Arial" panose="020B0604020202020204" pitchFamily="34" charset="0"/>
              </a:rPr>
              <a:t>The </a:t>
            </a:r>
            <a:r>
              <a:rPr lang="en-US" altLang="ko-KR" sz="3200" u="sng" dirty="0">
                <a:solidFill>
                  <a:srgbClr val="040146"/>
                </a:solidFill>
                <a:latin typeface="+mj-lt"/>
                <a:cs typeface="Arial" panose="020B0604020202020204" pitchFamily="34" charset="0"/>
              </a:rPr>
              <a:t>Tech Stack</a:t>
            </a:r>
            <a:endParaRPr lang="ko-KR" altLang="en-US" sz="3200" u="sng" dirty="0">
              <a:solidFill>
                <a:srgbClr val="04014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47540" y="2616126"/>
            <a:ext cx="51772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rgbClr val="040146"/>
                </a:solidFill>
                <a:latin typeface="+mj-lt"/>
              </a:rPr>
              <a:t>Vue 3 - </a:t>
            </a:r>
            <a:r>
              <a:rPr lang="en-US" altLang="ko-KR" sz="2000" dirty="0">
                <a:solidFill>
                  <a:srgbClr val="040146"/>
                </a:solidFill>
                <a:sym typeface="+mn-ea"/>
              </a:rPr>
              <a:t>Runs the Frontend</a:t>
            </a:r>
            <a:endParaRPr lang="en-US" altLang="ko-KR" sz="2000" dirty="0">
              <a:solidFill>
                <a:srgbClr val="040146"/>
              </a:solidFill>
              <a:latin typeface="+mj-lt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756" y="4168322"/>
            <a:ext cx="3319244" cy="2689678"/>
          </a:xfrm>
          <a:prstGeom prst="rect">
            <a:avLst/>
          </a:prstGeom>
        </p:spPr>
      </p:pic>
      <p:sp>
        <p:nvSpPr>
          <p:cNvPr id="3" name="TextBox 15"/>
          <p:cNvSpPr txBox="1"/>
          <p:nvPr/>
        </p:nvSpPr>
        <p:spPr>
          <a:xfrm>
            <a:off x="1247540" y="3280336"/>
            <a:ext cx="51772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ko-KR" sz="2000" dirty="0">
                <a:solidFill>
                  <a:srgbClr val="040146"/>
                </a:solidFill>
                <a:latin typeface="+mj-lt"/>
              </a:rPr>
              <a:t>Capacitor JS - </a:t>
            </a:r>
            <a:r>
              <a:rPr lang="en-US" altLang="ko-KR" sz="2000" dirty="0">
                <a:solidFill>
                  <a:srgbClr val="040146"/>
                </a:solidFill>
                <a:sym typeface="+mn-ea"/>
              </a:rPr>
              <a:t>Enables Distribution</a:t>
            </a:r>
            <a:endParaRPr lang="en-US" altLang="ko-KR" sz="20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4" name="TextBox 15"/>
          <p:cNvSpPr txBox="1"/>
          <p:nvPr/>
        </p:nvSpPr>
        <p:spPr>
          <a:xfrm>
            <a:off x="1233570" y="3994076"/>
            <a:ext cx="51772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ko-KR" sz="2000" dirty="0">
                <a:solidFill>
                  <a:srgbClr val="040146"/>
                </a:solidFill>
                <a:latin typeface="+mj-lt"/>
              </a:rPr>
              <a:t>Translation API - </a:t>
            </a:r>
            <a:r>
              <a:rPr lang="en-US" altLang="ko-KR" sz="2000" dirty="0">
                <a:solidFill>
                  <a:srgbClr val="040146"/>
                </a:solidFill>
                <a:sym typeface="+mn-ea"/>
              </a:rPr>
              <a:t>Takes care of I18N</a:t>
            </a:r>
            <a:endParaRPr lang="en-US" altLang="ko-KR" sz="20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5" name="TextBox 15"/>
          <p:cNvSpPr txBox="1"/>
          <p:nvPr/>
        </p:nvSpPr>
        <p:spPr>
          <a:xfrm>
            <a:off x="1247540" y="4771951"/>
            <a:ext cx="51772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ko-KR" sz="2000" dirty="0">
                <a:solidFill>
                  <a:srgbClr val="040146"/>
                </a:solidFill>
                <a:latin typeface="+mj-lt"/>
              </a:rPr>
              <a:t>ChatGPT v3 - </a:t>
            </a:r>
            <a:r>
              <a:rPr lang="en-US" altLang="ko-KR" sz="2000" dirty="0">
                <a:solidFill>
                  <a:srgbClr val="040146"/>
                </a:solidFill>
                <a:sym typeface="+mn-ea"/>
              </a:rPr>
              <a:t>Processes the Data</a:t>
            </a:r>
            <a:endParaRPr lang="en-US" altLang="ko-KR" sz="2000" dirty="0">
              <a:solidFill>
                <a:srgbClr val="040146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959225" y="2967990"/>
            <a:ext cx="42741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 panose="020B0604020202020204" pitchFamily="34" charset="0"/>
              </a:defRPr>
            </a:lvl1pPr>
          </a:lstStyle>
          <a:p>
            <a:pPr algn="ctr"/>
            <a:r>
              <a:rPr lang="en-US" altLang="ko-KR" sz="5400" b="0" dirty="0">
                <a:solidFill>
                  <a:srgbClr val="040146"/>
                </a:solidFill>
              </a:rPr>
              <a:t>Thank You !</a:t>
            </a:r>
            <a:endParaRPr lang="en-US" altLang="ko-KR" sz="5400" b="0" dirty="0">
              <a:solidFill>
                <a:srgbClr val="04014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269999" y="1180680"/>
            <a:ext cx="8178802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3200" b="1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b="0" dirty="0">
                <a:solidFill>
                  <a:srgbClr val="040146"/>
                </a:solidFill>
                <a:latin typeface="+mj-lt"/>
              </a:rPr>
              <a:t>Contents</a:t>
            </a:r>
            <a:endParaRPr lang="ko-KR" altLang="en-US" b="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39340" y="2914015"/>
            <a:ext cx="39497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040146"/>
                </a:solidFill>
              </a:rPr>
              <a:t>Why Rural Healthcare is so hard to solve</a:t>
            </a:r>
            <a:endParaRPr lang="ko-KR" altLang="en-US" sz="1400" dirty="0">
              <a:solidFill>
                <a:srgbClr val="040146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009293" y="2502287"/>
            <a:ext cx="3084507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40146"/>
                </a:solidFill>
                <a:latin typeface="+mj-lt"/>
              </a:rPr>
              <a:t>01. The Problem</a:t>
            </a:r>
            <a:endParaRPr lang="ko-KR" altLang="en-US" sz="20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12664" y="2913987"/>
            <a:ext cx="308450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040146"/>
                </a:solidFill>
              </a:rPr>
              <a:t>Feasibility, Monetization</a:t>
            </a:r>
            <a:endParaRPr lang="en-US" altLang="ko-KR" sz="1400" dirty="0">
              <a:solidFill>
                <a:srgbClr val="040146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882765" y="2502535"/>
            <a:ext cx="341503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40146"/>
                </a:solidFill>
                <a:latin typeface="+mj-lt"/>
              </a:rPr>
              <a:t>03. The Business Aspect</a:t>
            </a:r>
            <a:endParaRPr lang="ko-KR" altLang="en-US" sz="20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339493" y="4474672"/>
            <a:ext cx="308450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040146"/>
                </a:solidFill>
              </a:rPr>
              <a:t>Our breakthrough idea</a:t>
            </a:r>
            <a:endParaRPr lang="en-US" altLang="ko-KR" sz="1400" dirty="0">
              <a:solidFill>
                <a:srgbClr val="040146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009293" y="4062972"/>
            <a:ext cx="3084507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40146"/>
                </a:solidFill>
                <a:latin typeface="+mj-lt"/>
              </a:rPr>
              <a:t>02. Our Solution</a:t>
            </a:r>
            <a:endParaRPr lang="ko-KR" altLang="en-US" sz="20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212664" y="4474672"/>
            <a:ext cx="3084507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040146"/>
                </a:solidFill>
              </a:rPr>
              <a:t>The core technology</a:t>
            </a:r>
            <a:endParaRPr lang="en-US" altLang="ko-KR" sz="1400" dirty="0">
              <a:solidFill>
                <a:srgbClr val="040146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882464" y="4062972"/>
            <a:ext cx="3084507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40146"/>
                </a:solidFill>
                <a:latin typeface="+mj-lt"/>
              </a:rPr>
              <a:t>04. The Tech Stack</a:t>
            </a:r>
            <a:endParaRPr lang="ko-KR" altLang="en-US" sz="2000" dirty="0">
              <a:solidFill>
                <a:srgbClr val="040146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18724" y="2013928"/>
            <a:ext cx="1466849" cy="830997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4800" dirty="0">
                <a:solidFill>
                  <a:srgbClr val="040146"/>
                </a:solidFill>
                <a:latin typeface="+mj-lt"/>
              </a:rPr>
              <a:t>01. </a:t>
            </a:r>
            <a:endParaRPr lang="ko-KR" altLang="en-US" sz="48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212340" y="2014220"/>
            <a:ext cx="6470015" cy="156845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4800" dirty="0">
                <a:solidFill>
                  <a:srgbClr val="040146"/>
                </a:solidFill>
                <a:latin typeface="+mj-lt"/>
              </a:rPr>
              <a:t>The Current State of Rural Healthcare</a:t>
            </a:r>
            <a:endParaRPr lang="ko-KR" altLang="en-US" sz="48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212340" y="3961130"/>
            <a:ext cx="72155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ko-KR" sz="2400" dirty="0">
                <a:solidFill>
                  <a:srgbClr val="040146"/>
                </a:solidFill>
              </a:rPr>
              <a:t>Overcrowded, Inaccessible, &amp; Overpriced</a:t>
            </a:r>
            <a:endParaRPr lang="en-US" altLang="ko-KR" sz="2400" dirty="0">
              <a:solidFill>
                <a:srgbClr val="04014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749300" y="1215771"/>
            <a:ext cx="3853552" cy="52197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>
            <a:defPPr>
              <a:defRPr lang="ko-KR"/>
            </a:defPPr>
            <a:lvl1pPr>
              <a:defRPr sz="3200" u="sng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sz="2800" b="1" u="none" dirty="0">
                <a:solidFill>
                  <a:srgbClr val="040146"/>
                </a:solidFill>
                <a:latin typeface="+mn-lt"/>
              </a:rPr>
              <a:t>The Statistics</a:t>
            </a:r>
            <a:endParaRPr lang="ko-KR" altLang="en-US" sz="2800" b="1" u="none" dirty="0">
              <a:solidFill>
                <a:srgbClr val="040146"/>
              </a:solidFill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7956" y="3205501"/>
            <a:ext cx="2656996" cy="82994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040146"/>
                </a:solidFill>
                <a:latin typeface="+mj-lt"/>
              </a:rPr>
              <a:t>23%</a:t>
            </a:r>
            <a:endParaRPr lang="ko-KR" altLang="en-US" sz="48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57956" y="2416808"/>
            <a:ext cx="2656996" cy="33718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040146"/>
                </a:solidFill>
                <a:latin typeface="+mj-lt"/>
              </a:rPr>
              <a:t>Of the sick population,</a:t>
            </a:r>
            <a:endParaRPr lang="en-US" altLang="ko-KR" sz="16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58190" y="4016375"/>
            <a:ext cx="2357755" cy="64516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altLang="ko-KR" dirty="0">
                <a:solidFill>
                  <a:srgbClr val="040146"/>
                </a:solidFill>
              </a:rPr>
              <a:t>can’t afford timely healthcare.</a:t>
            </a:r>
            <a:endParaRPr lang="ko-KR" altLang="en-US" dirty="0">
              <a:solidFill>
                <a:srgbClr val="040146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010270" y="3205501"/>
            <a:ext cx="2656996" cy="82994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040146"/>
                </a:solidFill>
                <a:latin typeface="+mj-lt"/>
              </a:rPr>
              <a:t>33M</a:t>
            </a:r>
            <a:endParaRPr lang="en-US" altLang="ko-KR" sz="48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4010270" y="2416808"/>
            <a:ext cx="2656996" cy="33718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en-US" altLang="ko-KR" sz="1600" dirty="0" err="1">
                <a:solidFill>
                  <a:srgbClr val="040146"/>
                </a:solidFill>
                <a:latin typeface="+mj-lt"/>
              </a:rPr>
              <a:t>Out of which</a:t>
            </a:r>
            <a:endParaRPr lang="en-US" altLang="ko-KR" sz="16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010025" y="4016375"/>
            <a:ext cx="2193925" cy="64516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altLang="ko-KR" dirty="0">
                <a:solidFill>
                  <a:srgbClr val="040146"/>
                </a:solidFill>
              </a:rPr>
              <a:t>suffer from easily curable ailments</a:t>
            </a:r>
            <a:endParaRPr lang="ko-KR" altLang="en-US" dirty="0">
              <a:solidFill>
                <a:srgbClr val="040146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/>
          <p:cNvSpPr/>
          <p:nvPr/>
        </p:nvSpPr>
        <p:spPr>
          <a:xfrm>
            <a:off x="2873829" y="1799771"/>
            <a:ext cx="6444342" cy="3258458"/>
          </a:xfrm>
          <a:prstGeom prst="roundRect">
            <a:avLst>
              <a:gd name="adj" fmla="val 6422"/>
            </a:avLst>
          </a:prstGeom>
          <a:solidFill>
            <a:schemeClr val="bg1"/>
          </a:solidFill>
          <a:ln w="6350" cap="flat">
            <a:solidFill>
              <a:srgbClr val="FD6668"/>
            </a:solidFill>
            <a:prstDash val="solid"/>
            <a:miter/>
          </a:ln>
          <a:effectLst>
            <a:outerShdw blurRad="127000" sx="102000" sy="102000" algn="ctr" rotWithShape="0">
              <a:srgbClr val="FE6347">
                <a:alpha val="15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21565" y="2784758"/>
            <a:ext cx="49488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040146"/>
                </a:solidFill>
                <a:latin typeface="+mj-lt"/>
                <a:cs typeface="Arial" panose="020B0604020202020204" pitchFamily="34" charset="0"/>
              </a:rPr>
              <a:t>2. Our Solution</a:t>
            </a:r>
            <a:endParaRPr lang="en-US" altLang="ko-KR" sz="4000" dirty="0">
              <a:solidFill>
                <a:srgbClr val="04014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679114" y="3433603"/>
            <a:ext cx="48776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40146"/>
                </a:solidFill>
              </a:rPr>
              <a:t>Affordable, Efficient, Consultation</a:t>
            </a:r>
            <a:endParaRPr lang="en-US" altLang="ko-KR" dirty="0">
              <a:solidFill>
                <a:srgbClr val="04014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965200" y="1768219"/>
            <a:ext cx="3685722" cy="107632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>
            <a:defPPr>
              <a:defRPr lang="ko-KR"/>
            </a:defPPr>
            <a:lvl1pPr>
              <a:defRPr sz="3200">
                <a:solidFill>
                  <a:srgbClr val="475DE6"/>
                </a:solidFill>
                <a:latin typeface="+mj-lt"/>
              </a:defRPr>
            </a:lvl1pPr>
          </a:lstStyle>
          <a:p>
            <a:r>
              <a:rPr lang="en-US" altLang="ko-KR" dirty="0">
                <a:solidFill>
                  <a:srgbClr val="040146"/>
                </a:solidFill>
              </a:rPr>
              <a:t>The Qwiksult </a:t>
            </a:r>
            <a:endParaRPr lang="en-US" altLang="ko-KR" dirty="0">
              <a:solidFill>
                <a:srgbClr val="040146"/>
              </a:solidFill>
            </a:endParaRPr>
          </a:p>
          <a:p>
            <a:r>
              <a:rPr lang="en-US" altLang="ko-KR" dirty="0">
                <a:solidFill>
                  <a:srgbClr val="040146"/>
                </a:solidFill>
              </a:rPr>
              <a:t>Process</a:t>
            </a:r>
            <a:endParaRPr lang="en-US" altLang="ko-KR" dirty="0">
              <a:solidFill>
                <a:srgbClr val="040146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38900" y="2187293"/>
            <a:ext cx="4787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040146"/>
                </a:solidFill>
              </a:rPr>
              <a:t>In their native language, with as much details as </a:t>
            </a:r>
            <a:endParaRPr lang="en-US" altLang="ko-KR" sz="1400" dirty="0">
              <a:solidFill>
                <a:srgbClr val="040146"/>
              </a:solidFill>
            </a:endParaRPr>
          </a:p>
          <a:p>
            <a:r>
              <a:rPr lang="en-US" altLang="ko-KR" sz="1400" dirty="0">
                <a:solidFill>
                  <a:srgbClr val="040146"/>
                </a:solidFill>
              </a:rPr>
              <a:t>possible.</a:t>
            </a:r>
            <a:endParaRPr lang="en-US" altLang="ko-KR" sz="1400" dirty="0">
              <a:solidFill>
                <a:srgbClr val="040146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438900" y="1848732"/>
            <a:ext cx="4777526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40146"/>
                </a:solidFill>
                <a:latin typeface="+mj-lt"/>
              </a:rPr>
              <a:t>Patient Describes their Problem</a:t>
            </a:r>
            <a:endParaRPr lang="en-US" altLang="ko-KR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5207000" y="1930144"/>
            <a:ext cx="914400" cy="914400"/>
          </a:xfrm>
          <a:prstGeom prst="ellipse">
            <a:avLst/>
          </a:prstGeom>
          <a:solidFill>
            <a:srgbClr val="FD6668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438900" y="4270605"/>
            <a:ext cx="4787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040146"/>
                </a:solidFill>
              </a:rPr>
              <a:t>Qwiksult processes the raw data through neural </a:t>
            </a:r>
            <a:endParaRPr lang="en-US" altLang="ko-KR" sz="1400" dirty="0">
              <a:solidFill>
                <a:srgbClr val="040146"/>
              </a:solidFill>
            </a:endParaRPr>
          </a:p>
          <a:p>
            <a:r>
              <a:rPr lang="en-US" altLang="ko-KR" sz="1400" dirty="0">
                <a:solidFill>
                  <a:srgbClr val="040146"/>
                </a:solidFill>
              </a:rPr>
              <a:t>networks to come up with a concise note.</a:t>
            </a:r>
            <a:endParaRPr lang="ko-KR" altLang="en-US" sz="1400" dirty="0">
              <a:solidFill>
                <a:srgbClr val="040146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438900" y="3932044"/>
            <a:ext cx="4777526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40146"/>
                </a:solidFill>
                <a:latin typeface="+mj-lt"/>
              </a:rPr>
              <a:t>Qwiksult does its magic</a:t>
            </a:r>
            <a:endParaRPr lang="en-US" altLang="ko-KR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5207000" y="4013456"/>
            <a:ext cx="914400" cy="914400"/>
          </a:xfrm>
          <a:prstGeom prst="ellipse">
            <a:avLst/>
          </a:prstGeom>
          <a:solidFill>
            <a:srgbClr val="FD6668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531" y="3932044"/>
            <a:ext cx="3329088" cy="29259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965200" y="1768219"/>
            <a:ext cx="3685722" cy="107632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>
            <a:defPPr>
              <a:defRPr lang="ko-KR"/>
            </a:defPPr>
            <a:lvl1pPr>
              <a:defRPr sz="3200">
                <a:solidFill>
                  <a:srgbClr val="475DE6"/>
                </a:solidFill>
                <a:latin typeface="+mj-lt"/>
              </a:defRPr>
            </a:lvl1pPr>
          </a:lstStyle>
          <a:p>
            <a:r>
              <a:rPr lang="en-US" altLang="ko-KR" dirty="0">
                <a:solidFill>
                  <a:srgbClr val="040146"/>
                </a:solidFill>
              </a:rPr>
              <a:t>The Qwiksult </a:t>
            </a:r>
            <a:endParaRPr lang="en-US" altLang="ko-KR" dirty="0">
              <a:solidFill>
                <a:srgbClr val="040146"/>
              </a:solidFill>
            </a:endParaRPr>
          </a:p>
          <a:p>
            <a:r>
              <a:rPr lang="en-US" altLang="ko-KR" dirty="0">
                <a:solidFill>
                  <a:srgbClr val="040146"/>
                </a:solidFill>
              </a:rPr>
              <a:t>Process</a:t>
            </a:r>
            <a:endParaRPr lang="en-US" altLang="ko-KR" dirty="0">
              <a:solidFill>
                <a:srgbClr val="040146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38900" y="2187293"/>
            <a:ext cx="47879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040146"/>
                </a:solidFill>
              </a:rPr>
              <a:t>In its shortest, most efficient format.</a:t>
            </a:r>
            <a:endParaRPr lang="en-US" altLang="ko-KR" sz="1400" dirty="0">
              <a:solidFill>
                <a:srgbClr val="040146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438900" y="1848732"/>
            <a:ext cx="4777526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40146"/>
                </a:solidFill>
                <a:latin typeface="+mj-lt"/>
              </a:rPr>
              <a:t>The Doctor Recieves the Query</a:t>
            </a:r>
            <a:endParaRPr lang="en-US" altLang="ko-KR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5207000" y="1930144"/>
            <a:ext cx="914400" cy="914400"/>
          </a:xfrm>
          <a:prstGeom prst="ellipse">
            <a:avLst/>
          </a:prstGeom>
          <a:solidFill>
            <a:srgbClr val="FD6668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438900" y="4270605"/>
            <a:ext cx="47879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040146"/>
                </a:solidFill>
              </a:rPr>
              <a:t>Qwiksult sends the prescription along with a </a:t>
            </a:r>
            <a:endParaRPr lang="en-US" altLang="ko-KR" sz="1400" dirty="0">
              <a:solidFill>
                <a:srgbClr val="040146"/>
              </a:solidFill>
            </a:endParaRPr>
          </a:p>
          <a:p>
            <a:r>
              <a:rPr lang="en-US" altLang="ko-KR" sz="1400" dirty="0">
                <a:solidFill>
                  <a:srgbClr val="040146"/>
                </a:solidFill>
              </a:rPr>
              <a:t>generated Doctor’s Report.</a:t>
            </a:r>
            <a:endParaRPr lang="ko-KR" altLang="en-US" sz="1400" dirty="0">
              <a:solidFill>
                <a:srgbClr val="040146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438900" y="3932044"/>
            <a:ext cx="4777526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>
                <a:solidFill>
                  <a:srgbClr val="040146"/>
                </a:solidFill>
                <a:latin typeface="+mj-lt"/>
              </a:rPr>
              <a:t>The Results are Sent Back</a:t>
            </a:r>
            <a:endParaRPr lang="en-US" altLang="ko-KR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5207000" y="4013456"/>
            <a:ext cx="914400" cy="914400"/>
          </a:xfrm>
          <a:prstGeom prst="ellipse">
            <a:avLst/>
          </a:prstGeom>
          <a:solidFill>
            <a:srgbClr val="FD6668"/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531" y="3932044"/>
            <a:ext cx="3329088" cy="29259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18724" y="2013928"/>
            <a:ext cx="1466849" cy="829945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4800" dirty="0">
                <a:solidFill>
                  <a:srgbClr val="040146"/>
                </a:solidFill>
                <a:latin typeface="+mj-lt"/>
              </a:rPr>
              <a:t>03. </a:t>
            </a:r>
            <a:endParaRPr lang="ko-KR" altLang="en-US" sz="48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212340" y="2014220"/>
            <a:ext cx="6470015" cy="156845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r>
              <a:rPr lang="en-US" altLang="ko-KR" sz="4800" dirty="0">
                <a:solidFill>
                  <a:srgbClr val="040146"/>
                </a:solidFill>
                <a:latin typeface="+mj-lt"/>
              </a:rPr>
              <a:t>The Business </a:t>
            </a:r>
            <a:endParaRPr lang="en-US" altLang="ko-KR" sz="4800" dirty="0">
              <a:solidFill>
                <a:srgbClr val="040146"/>
              </a:solidFill>
              <a:latin typeface="+mj-lt"/>
            </a:endParaRPr>
          </a:p>
          <a:p>
            <a:r>
              <a:rPr lang="en-US" altLang="ko-KR" sz="4800" dirty="0">
                <a:solidFill>
                  <a:srgbClr val="040146"/>
                </a:solidFill>
                <a:latin typeface="+mj-lt"/>
              </a:rPr>
              <a:t>Aspect</a:t>
            </a:r>
            <a:endParaRPr lang="ko-KR" altLang="en-US" sz="4800" dirty="0">
              <a:solidFill>
                <a:srgbClr val="040146"/>
              </a:solidFill>
              <a:latin typeface="+mj-lt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212340" y="3961130"/>
            <a:ext cx="72155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ko-KR" sz="2400" dirty="0">
                <a:solidFill>
                  <a:srgbClr val="040146"/>
                </a:solidFill>
              </a:rPr>
              <a:t>Feasibility, Costs Involved, &amp; Monetization</a:t>
            </a:r>
            <a:endParaRPr lang="en-US" altLang="ko-KR" sz="2400" dirty="0">
              <a:solidFill>
                <a:srgbClr val="040146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/>
          <p:cNvSpPr/>
          <p:nvPr/>
        </p:nvSpPr>
        <p:spPr>
          <a:xfrm>
            <a:off x="2873829" y="1799771"/>
            <a:ext cx="6444342" cy="3258458"/>
          </a:xfrm>
          <a:prstGeom prst="roundRect">
            <a:avLst>
              <a:gd name="adj" fmla="val 6422"/>
            </a:avLst>
          </a:prstGeom>
          <a:solidFill>
            <a:schemeClr val="bg1"/>
          </a:solidFill>
          <a:ln w="6350" cap="flat">
            <a:solidFill>
              <a:srgbClr val="FD6668"/>
            </a:solidFill>
            <a:prstDash val="solid"/>
            <a:miter/>
          </a:ln>
          <a:effectLst>
            <a:outerShdw blurRad="127000" sx="102000" sy="102000" algn="ctr" rotWithShape="0">
              <a:srgbClr val="FE6347">
                <a:alpha val="15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21565" y="2784758"/>
            <a:ext cx="49488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040146"/>
                </a:solidFill>
                <a:latin typeface="+mj-lt"/>
                <a:cs typeface="Arial" panose="020B0604020202020204" pitchFamily="34" charset="0"/>
              </a:rPr>
              <a:t>4. The Tech Stack</a:t>
            </a:r>
            <a:endParaRPr lang="en-US" altLang="ko-KR" sz="4000" dirty="0">
              <a:solidFill>
                <a:srgbClr val="040146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679114" y="3433603"/>
            <a:ext cx="48776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40146"/>
                </a:solidFill>
              </a:rPr>
              <a:t>Quick look into the technology involved</a:t>
            </a:r>
            <a:endParaRPr lang="en-US" altLang="ko-KR" dirty="0">
              <a:solidFill>
                <a:srgbClr val="040146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oppins SemiBold - Poppins Light">
      <a:majorFont>
        <a:latin typeface="Poppins SemiBold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D6668"/>
        </a:solidFill>
        <a:ln w="76200" cap="flat">
          <a:noFill/>
          <a:prstDash val="solid"/>
          <a:miter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 sz="2400" dirty="0" smtClean="0">
            <a:solidFill>
              <a:schemeClr val="bg1"/>
            </a:solidFill>
            <a:latin typeface="+mj-lt"/>
          </a:defRPr>
        </a:defPPr>
      </a:lstStyle>
    </a:spDef>
    <a:lnDef>
      <a:spPr>
        <a:ln w="1270">
          <a:solidFill>
            <a:srgbClr val="FE6347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oppins SemiBold - Poppins Light">
      <a:majorFont>
        <a:latin typeface="Poppins SemiBold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D6668"/>
        </a:solidFill>
        <a:ln w="76200" cap="flat">
          <a:noFill/>
          <a:prstDash val="solid"/>
          <a:miter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 sz="2400" dirty="0" smtClean="0">
            <a:solidFill>
              <a:schemeClr val="bg1"/>
            </a:solidFill>
            <a:latin typeface="+mj-lt"/>
          </a:defRPr>
        </a:defPPr>
      </a:lstStyle>
    </a:spDef>
    <a:lnDef>
      <a:spPr>
        <a:ln w="1270">
          <a:solidFill>
            <a:srgbClr val="FE6347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oppins SemiBold - Poppins Light">
      <a:majorFont>
        <a:latin typeface="Poppins SemiBold"/>
        <a:ea typeface="Arial Unicode MS"/>
        <a:cs typeface=""/>
      </a:majorFont>
      <a:minorFont>
        <a:latin typeface="Poppins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D6668"/>
        </a:solidFill>
        <a:ln w="76200" cap="flat">
          <a:noFill/>
          <a:prstDash val="solid"/>
          <a:miter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 sz="2400" dirty="0" smtClean="0">
            <a:solidFill>
              <a:schemeClr val="bg1"/>
            </a:solidFill>
            <a:latin typeface="+mj-lt"/>
          </a:defRPr>
        </a:defPPr>
      </a:lstStyle>
    </a:spDef>
    <a:lnDef>
      <a:spPr>
        <a:ln w="1270">
          <a:solidFill>
            <a:srgbClr val="FE6347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1172</Words>
  <Application>WPS Presentation</Application>
  <PresentationFormat>와이드스크린</PresentationFormat>
  <Paragraphs>103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SimSun</vt:lpstr>
      <vt:lpstr>Wingdings</vt:lpstr>
      <vt:lpstr>Arial Black</vt:lpstr>
      <vt:lpstr>Poppins SemiBold</vt:lpstr>
      <vt:lpstr>Poppins Light</vt:lpstr>
      <vt:lpstr>Microsoft YaHei</vt:lpstr>
      <vt:lpstr>Arial Unicode MS</vt:lpstr>
      <vt:lpstr>Malgun Gothic</vt:lpstr>
      <vt:lpstr>PPTMON theme</vt:lpstr>
      <vt:lpstr>1_PPTMON theme</vt:lpstr>
      <vt:lpstr>2_PPTMON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</dc:creator>
  <cp:lastModifiedBy>lonae</cp:lastModifiedBy>
  <cp:revision>252</cp:revision>
  <dcterms:created xsi:type="dcterms:W3CDTF">2019-04-06T05:20:00Z</dcterms:created>
  <dcterms:modified xsi:type="dcterms:W3CDTF">2023-10-28T06:24:16Z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DB1C2F7B71444C148AA1692190F48744_12</vt:lpwstr>
  </property>
  <property fmtid="{D5CDD505-2E9C-101B-9397-08002B2CF9AE}" pid="3" name="KSOProductBuildVer">
    <vt:lpwstr>1033-12.2.0.13266</vt:lpwstr>
  </property>
</Properties>
</file>

<file path=docProps/thumbnail.jpeg>
</file>